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803" r:id="rId2"/>
    <p:sldId id="6646077" r:id="rId3"/>
    <p:sldId id="6646121" r:id="rId4"/>
    <p:sldId id="6646216" r:id="rId5"/>
    <p:sldId id="6646217" r:id="rId6"/>
    <p:sldId id="6646125" r:id="rId7"/>
    <p:sldId id="6646126" r:id="rId8"/>
    <p:sldId id="6646127" r:id="rId9"/>
    <p:sldId id="6646128" r:id="rId10"/>
    <p:sldId id="6646129" r:id="rId11"/>
    <p:sldId id="6646130" r:id="rId12"/>
    <p:sldId id="6646131" r:id="rId13"/>
    <p:sldId id="6646132" r:id="rId14"/>
    <p:sldId id="6646133" r:id="rId15"/>
    <p:sldId id="6646134" r:id="rId16"/>
    <p:sldId id="6646280" r:id="rId17"/>
    <p:sldId id="6646137" r:id="rId18"/>
    <p:sldId id="6646140" r:id="rId19"/>
    <p:sldId id="6646141" r:id="rId20"/>
    <p:sldId id="6646152" r:id="rId21"/>
    <p:sldId id="6646142" r:id="rId22"/>
    <p:sldId id="6646143" r:id="rId23"/>
    <p:sldId id="6646144" r:id="rId24"/>
    <p:sldId id="6646146" r:id="rId25"/>
    <p:sldId id="6646147" r:id="rId26"/>
    <p:sldId id="6646149" r:id="rId27"/>
    <p:sldId id="6646150" r:id="rId28"/>
    <p:sldId id="6646151" r:id="rId29"/>
    <p:sldId id="6646155" r:id="rId30"/>
    <p:sldId id="6646158" r:id="rId31"/>
    <p:sldId id="6646159" r:id="rId32"/>
    <p:sldId id="6646276" r:id="rId33"/>
    <p:sldId id="6646162" r:id="rId34"/>
    <p:sldId id="6646190" r:id="rId35"/>
    <p:sldId id="6646163" r:id="rId36"/>
    <p:sldId id="6646164" r:id="rId37"/>
    <p:sldId id="6646277" r:id="rId38"/>
    <p:sldId id="6646278" r:id="rId39"/>
    <p:sldId id="6646167" r:id="rId40"/>
    <p:sldId id="6646279" r:id="rId41"/>
    <p:sldId id="6646168" r:id="rId42"/>
    <p:sldId id="6646169" r:id="rId43"/>
    <p:sldId id="6646170" r:id="rId44"/>
    <p:sldId id="6646171" r:id="rId45"/>
    <p:sldId id="6646172" r:id="rId46"/>
    <p:sldId id="6646173" r:id="rId47"/>
    <p:sldId id="6646174" r:id="rId48"/>
    <p:sldId id="6646175" r:id="rId49"/>
    <p:sldId id="6646178" r:id="rId50"/>
    <p:sldId id="6646187" r:id="rId51"/>
    <p:sldId id="6646188" r:id="rId52"/>
    <p:sldId id="6646180" r:id="rId53"/>
    <p:sldId id="6646182" r:id="rId54"/>
    <p:sldId id="6646183" r:id="rId55"/>
    <p:sldId id="6646184" r:id="rId56"/>
    <p:sldId id="6646185" r:id="rId57"/>
    <p:sldId id="6646186" r:id="rId58"/>
    <p:sldId id="6646179" r:id="rId59"/>
    <p:sldId id="6645646" r:id="rId60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7D4"/>
    <a:srgbClr val="19191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2" y="288"/>
      </p:cViewPr>
      <p:guideLst>
        <p:guide orient="horz" pos="21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75E31-9D97-4B1F-AE1D-511282DE59F4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FB9E3-7A0A-4B2D-BE5A-942A99172D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FB668-CBFE-4C2F-9B58-D6B4CE17FE5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B6948-41DF-42EA-9E6C-830746DEFB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6948-41DF-42EA-9E6C-830746DEFB7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DAEC1C-C91E-4447-AE0D-E548361093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 bwMode="auto">
          <a:xfrm>
            <a:off x="-1" y="1212716"/>
            <a:ext cx="12202955" cy="1221646"/>
          </a:xfrm>
          <a:prstGeom prst="rect">
            <a:avLst/>
          </a:prstGeom>
          <a:solidFill>
            <a:schemeClr val="bg1"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770" tIns="48385" rIns="96770" bIns="48385" numCol="1" rtlCol="0" anchor="t" anchorCtr="0" compatLnSpc="1"/>
          <a:lstStyle/>
          <a:p>
            <a:pPr marL="0" marR="0" indent="0" algn="l" defTabSz="9677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90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62" y="218247"/>
            <a:ext cx="1720282" cy="4916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7889050" y="215100"/>
            <a:ext cx="272943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09600"/>
            <a:r>
              <a:rPr lang="en-US" altLang="zh-CN" sz="4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</a:rPr>
              <a:t>WE  AIM  AT CUSTOMERS’MAXIMUM  SATISFACTION</a:t>
            </a:r>
          </a:p>
        </p:txBody>
      </p:sp>
      <p:cxnSp>
        <p:nvCxnSpPr>
          <p:cNvPr id="7" name="直接连接符 50"/>
          <p:cNvCxnSpPr/>
          <p:nvPr userDrawn="1"/>
        </p:nvCxnSpPr>
        <p:spPr>
          <a:xfrm>
            <a:off x="7976830" y="457701"/>
            <a:ext cx="2167260" cy="0"/>
          </a:xfrm>
          <a:prstGeom prst="line">
            <a:avLst/>
          </a:prstGeom>
          <a:ln>
            <a:solidFill>
              <a:schemeClr val="bg1">
                <a:lumMod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72985" y="235274"/>
            <a:ext cx="1195335" cy="3225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2793" y="399927"/>
            <a:ext cx="378788" cy="126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2439" y="45440"/>
            <a:ext cx="4147987" cy="10322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26623" y="175933"/>
            <a:ext cx="3643716" cy="4412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58907" y="222745"/>
            <a:ext cx="6939208" cy="3651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1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内容一级标题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4" y="298479"/>
            <a:ext cx="177313" cy="217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3" y="297133"/>
            <a:ext cx="177313" cy="217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6623" y="175933"/>
            <a:ext cx="3643716" cy="4412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62" y="218247"/>
            <a:ext cx="1720282" cy="49160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375BD-B39C-438A-BD6F-5C147BF6E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auto">
          <a:xfrm>
            <a:off x="-1" y="1212716"/>
            <a:ext cx="12202955" cy="1221646"/>
          </a:xfrm>
          <a:prstGeom prst="rect">
            <a:avLst/>
          </a:prstGeom>
          <a:solidFill>
            <a:schemeClr val="bg1"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6770" tIns="48385" rIns="96770" bIns="48385" numCol="1" rtlCol="0" anchor="t" anchorCtr="0" compatLnSpc="1"/>
          <a:lstStyle/>
          <a:p>
            <a:pPr marL="0" marR="0" indent="0" algn="l" defTabSz="9677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90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55" y="1482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商用车底盘分装线器具方案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D_7031940AE8A147D0BDE0B85ABEF4EE1A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09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转向摇臂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器具名称：转向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摇臂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350*95*65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WG9925470045等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393mm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16" name="图片 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D_CACAB29A9A9B4550A817F104B5BBA1D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10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电瓶箱线束支架器具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器具名称：电瓶箱线束支架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dirty="0">
                <a:sym typeface="+mn-ea"/>
              </a:rPr>
              <a:t>260*130*45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sym typeface="+mn-ea"/>
              </a:rPr>
              <a:t>AZ992576000031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253mm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20" name="图片 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561500" y="2305368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20530" y="449072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D_CACAB29A9A9B4550A817F104B5BBA1D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11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阀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支架器具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阀支架器具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dirty="0">
                <a:sym typeface="+mn-ea"/>
              </a:rPr>
              <a:t>260*220*175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sym typeface="+mn-ea"/>
              </a:rPr>
              <a:t>YZ900036150022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253mm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23" name="图片 2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91015" y="33413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D_64B84282B27D4B2FB3F59389993853AF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12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燃油粗滤器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支架器具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prstClr val="black"/>
                </a:solidFill>
                <a:sym typeface="+mn-ea"/>
              </a:rPr>
              <a:t>燃油粗滤器支架</a:t>
            </a:r>
            <a:r>
              <a:rPr lang="zh-CN" altLang="en-US" b="1" dirty="0" smtClean="0">
                <a:solidFill>
                  <a:prstClr val="black"/>
                </a:solidFill>
                <a:sym typeface="+mn-ea"/>
              </a:rPr>
              <a:t>器具</a:t>
            </a:r>
            <a:endParaRPr lang="en-US" altLang="zh-CN" b="1" dirty="0" smtClean="0">
              <a:solidFill>
                <a:prstClr val="black"/>
              </a:solidFill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dirty="0">
                <a:sym typeface="+mn-ea"/>
              </a:rPr>
              <a:t>220*200*120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sym typeface="+mn-ea"/>
              </a:rPr>
              <a:t>AZ932555500059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250mm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27" name="图片 2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D_2272EB9FCC2B40779644B4FED5D6235F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13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干燥器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支架器具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干燥器支架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器具</a:t>
            </a:r>
            <a:endParaRPr lang="en-US" altLang="zh-CN" dirty="0" smtClean="0">
              <a:solidFill>
                <a:prstClr val="black"/>
              </a:solidFill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dirty="0">
                <a:sym typeface="+mn-ea"/>
              </a:rPr>
              <a:t>317*247*60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sym typeface="+mn-ea"/>
              </a:rPr>
              <a:t>712W51715-0078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250mm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29" name="图片 2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D_CD0BD3AA2A324398A68D5CD00720B3D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14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油箱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过渡支架器具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油箱过渡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工位器具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>
                <a:sym typeface="+mn-ea"/>
              </a:rPr>
              <a:t>350*186*70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3Kg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>
                <a:sym typeface="+mn-ea"/>
              </a:rPr>
              <a:t>712W12540-0024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250mm</a:t>
            </a: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33" name="图片 3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15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消声器支架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1</a:t>
            </a:r>
            <a:r>
              <a:rPr lang="zh-CN" altLang="en-US" sz="2800" dirty="0" smtClean="0">
                <a:solidFill>
                  <a:prstClr val="black"/>
                </a:solidFill>
              </a:rPr>
              <a:t>（</a:t>
            </a:r>
            <a:r>
              <a:rPr lang="en-US" altLang="zh-CN" sz="2800" dirty="0" smtClean="0">
                <a:solidFill>
                  <a:prstClr val="black"/>
                </a:solidFill>
              </a:rPr>
              <a:t>1.2.4.5</a:t>
            </a:r>
            <a:r>
              <a:rPr lang="zh-CN" altLang="en-US" sz="2800" dirty="0" smtClean="0">
                <a:solidFill>
                  <a:prstClr val="black"/>
                </a:solidFill>
              </a:rPr>
              <a:t>）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1680X950X1500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665*382*140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AZ9H2554670020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5" name="图片 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8" name="图片 7" descr="lQDPJxJrlA6kvHfNEhDNDYywiGQNVRcL2YIGnczXYQFVAA_3468_4624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10561320" y="865505"/>
            <a:ext cx="1440180" cy="1521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数量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12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16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支架器具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2</a:t>
            </a:r>
            <a:r>
              <a:rPr lang="zh-CN" altLang="en-US" sz="2800" dirty="0" smtClean="0">
                <a:solidFill>
                  <a:prstClr val="black"/>
                </a:solidFill>
              </a:rPr>
              <a:t>（</a:t>
            </a:r>
            <a:r>
              <a:rPr lang="en-US" altLang="zh-CN" sz="2800" dirty="0" smtClean="0">
                <a:solidFill>
                  <a:prstClr val="black"/>
                </a:solidFill>
              </a:rPr>
              <a:t>3</a:t>
            </a:r>
            <a:r>
              <a:rPr lang="zh-CN" altLang="en-US" sz="2800" dirty="0" smtClean="0">
                <a:solidFill>
                  <a:prstClr val="black"/>
                </a:solidFill>
              </a:rPr>
              <a:t>）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辆份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dirty="0">
                <a:sym typeface="+mn-ea"/>
              </a:rPr>
              <a:t>——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AZ9H2554620110等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220/600mm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定位方式：多层卡槽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平板分隔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120" name="图片 119" descr="lQDPKHmZfiFUMC_NEhDNDYywpBJUVWqS918Gndfmx-XDAA_3468_4624"/>
          <p:cNvPicPr/>
          <p:nvPr/>
        </p:nvPicPr>
        <p:blipFill>
          <a:blip r:embed="rId5"/>
          <a:stretch>
            <a:fillRect/>
          </a:stretch>
        </p:blipFill>
        <p:spPr>
          <a:xfrm>
            <a:off x="10559415" y="865505"/>
            <a:ext cx="1440180" cy="1423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17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消声器支架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3</a:t>
            </a:r>
            <a:r>
              <a:rPr lang="zh-CN" altLang="en-US" sz="2800" dirty="0" smtClean="0">
                <a:solidFill>
                  <a:prstClr val="black"/>
                </a:solidFill>
              </a:rPr>
              <a:t>（</a:t>
            </a:r>
            <a:r>
              <a:rPr lang="en-US" altLang="zh-CN" sz="2800" dirty="0" smtClean="0">
                <a:solidFill>
                  <a:prstClr val="black"/>
                </a:solidFill>
              </a:rPr>
              <a:t>6</a:t>
            </a:r>
            <a:r>
              <a:rPr lang="zh-CN" altLang="en-US" sz="2800" dirty="0" smtClean="0">
                <a:solidFill>
                  <a:prstClr val="black"/>
                </a:solidFill>
              </a:rPr>
              <a:t>）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辆份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1680X1100X1500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9Kg/5Kg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AZ972554110017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95mm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多层开槽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92" name="图片 91" descr="7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6" name="图片 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561003" y="865188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512300" y="33413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18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支架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4</a:t>
            </a:r>
            <a:r>
              <a:rPr lang="zh-CN" altLang="en-US" sz="2800" dirty="0" smtClean="0">
                <a:solidFill>
                  <a:prstClr val="black"/>
                </a:solidFill>
              </a:rPr>
              <a:t>（</a:t>
            </a:r>
            <a:r>
              <a:rPr lang="en-US" altLang="zh-CN" sz="2800" dirty="0" smtClean="0">
                <a:solidFill>
                  <a:prstClr val="black"/>
                </a:solidFill>
              </a:rPr>
              <a:t>7</a:t>
            </a:r>
            <a:r>
              <a:rPr lang="zh-CN" altLang="en-US" sz="2800" dirty="0" smtClean="0">
                <a:solidFill>
                  <a:prstClr val="black"/>
                </a:solidFill>
              </a:rPr>
              <a:t>装饰</a:t>
            </a:r>
            <a:r>
              <a:rPr lang="zh-CN" altLang="en-US" sz="2800" dirty="0" smtClean="0">
                <a:solidFill>
                  <a:prstClr val="black"/>
                </a:solidFill>
              </a:rPr>
              <a:t>罩）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辆份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698*687*242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8.5Kg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WG9725546620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定位方式：多层悬臂开槽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33" name="图片 32" descr="IMG20240807174044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10559595" y="865188"/>
            <a:ext cx="1440000" cy="1440000"/>
          </a:xfrm>
          <a:prstGeom prst="rect">
            <a:avLst/>
          </a:prstGeom>
        </p:spPr>
      </p:pic>
      <p:pic>
        <p:nvPicPr>
          <p:cNvPr id="28" name="图片 27" descr="5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10559098" y="2304733"/>
            <a:ext cx="1440000" cy="14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298305" y="464185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D_FCE3D5C32EF74BB8A1AF79D3650FAF0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olidFill>
                  <a:prstClr val="black"/>
                </a:solidFill>
              </a:rPr>
              <a:t>01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阀体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阀体器具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230*170*150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WG9000360515等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250mm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多层平板分格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56150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19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支架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5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（</a:t>
            </a:r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8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）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消声器</a:t>
            </a:r>
            <a:r>
              <a:rPr lang="zh-CN" altLang="en-US" dirty="0" smtClean="0"/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辆份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1680X1100X1500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570*310*75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WG9725546603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220mm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31" name="图片 30" descr="lQDPJwkAgg_3VS_NEhDNDYyw0GbtcPU__BQGndg2o99gAA_3468_4624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pic>
        <p:nvPicPr>
          <p:cNvPr id="29" name="图片 28" descr="18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10559415" y="2305368"/>
            <a:ext cx="1440000" cy="14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476313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数量：</a:t>
            </a:r>
            <a:r>
              <a:rPr lang="en-US" altLang="zh-CN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20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尿素箱过渡支架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/>
              <a:t>尿素箱过渡</a:t>
            </a:r>
            <a:r>
              <a:rPr lang="zh-CN" altLang="en-US" dirty="0" smtClean="0"/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1680X950X1500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390*300*115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7.5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712W15502-0016</a:t>
            </a: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35mm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235mm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58" name="图片 57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62" name="图片 6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559415" y="230568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9391015" y="476313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数量</a:t>
            </a:r>
            <a:r>
              <a:rPr lang="zh-CN" altLang="en-US" dirty="0" smtClean="0"/>
              <a:t>：</a:t>
            </a:r>
            <a:r>
              <a:rPr lang="en-US" altLang="zh-CN" dirty="0" smtClean="0"/>
              <a:t>6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21</a:t>
            </a:r>
            <a:r>
              <a:rPr lang="zh-CN" altLang="en-US" sz="2800" dirty="0" smtClean="0">
                <a:solidFill>
                  <a:prstClr val="black"/>
                </a:solidFill>
              </a:rPr>
              <a:t>铸铝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尿素箱支架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</a:rPr>
              <a:t>铸铝</a:t>
            </a:r>
            <a:r>
              <a:rPr lang="zh-CN" altLang="en-US" dirty="0" smtClean="0"/>
              <a:t>尿素箱支架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辆份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1680X1100X1500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675*651*75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7.2Kg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WG9925560620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59" name="图片 58"/>
          <p:cNvPicPr/>
          <p:nvPr/>
        </p:nvPicPr>
        <p:blipFill>
          <a:blip r:embed="rId5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91015" y="358013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22</a:t>
            </a:r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L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形排气管器具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dirty="0">
                <a:solidFill>
                  <a:prstClr val="black"/>
                </a:solidFill>
                <a:sym typeface="+mn-ea"/>
              </a:rPr>
              <a:t>L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形排气管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680*110*508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AZ9H2554610058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180mm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650mm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定位方式：多层卡槽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83" name="图片 82" descr="hnax2fmfgf0w9pc8fnsphwg2_0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pic>
        <p:nvPicPr>
          <p:cNvPr id="82" name="图片 81" descr="174ltapopg16ep7lhn6zzzhv0_0"/>
          <p:cNvPicPr/>
          <p:nvPr/>
        </p:nvPicPr>
        <p:blipFill>
          <a:blip r:embed="rId5"/>
          <a:stretch>
            <a:fillRect/>
          </a:stretch>
        </p:blipFill>
        <p:spPr>
          <a:xfrm>
            <a:off x="10559595" y="2305368"/>
            <a:ext cx="1440000" cy="14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12300" y="476313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23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尿素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箱液位传感器器具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/>
              <a:t>尿素箱液位</a:t>
            </a:r>
            <a:r>
              <a:rPr lang="zh-CN" altLang="en-US" dirty="0" smtClean="0"/>
              <a:t>传感器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D120X552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WG1034121130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194mm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340mm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79" name="图片 78" descr="1or9nw9653i6i6ufetns7nb9d_0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32620" y="35191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24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尿素箱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/>
              <a:t>尿素</a:t>
            </a:r>
            <a:r>
              <a:rPr lang="zh-CN" altLang="en-US" dirty="0" smtClean="0"/>
              <a:t>箱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713X670X355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WG1034121130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96mm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640mm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定位方式：多层限位分隔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73" name="图片 72" descr="72roic5p32z9zye6i77km8pza_0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415" y="865505"/>
            <a:ext cx="1440180" cy="14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42780" y="452056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25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尿素箱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/>
              <a:t>尿素</a:t>
            </a:r>
            <a:r>
              <a:rPr lang="zh-CN" altLang="en-US" dirty="0" smtClean="0"/>
              <a:t>箱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610X240X496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WG9925544002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96mm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685mm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6" name="图片 5" descr="IMG_5620.HEIC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401175" y="34290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26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尿素箱支架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/>
              <a:t>尿素箱</a:t>
            </a:r>
            <a:r>
              <a:rPr lang="zh-CN" altLang="en-US" dirty="0" smtClean="0"/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658X259X550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WG9925561060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56mm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685mm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定位方式：多层平板分隔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134" name="图片 133" descr="IMG_20240808_195605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27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翼子板支架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/>
              <a:t>翼子板</a:t>
            </a:r>
            <a:r>
              <a:rPr lang="zh-CN" altLang="en-US" dirty="0" smtClean="0"/>
              <a:t>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34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540X89X335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AZ160423700006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12.5mm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450mm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定位方式：多层开槽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pic>
        <p:nvPicPr>
          <p:cNvPr id="91" name="图片 90" descr="6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28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排气尾管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排气尾管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335X127X250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2.6KG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产品件号：</a:t>
            </a:r>
            <a:r>
              <a:rPr lang="zh-CN" altLang="en-US" dirty="0">
                <a:sym typeface="+mn-ea"/>
              </a:rPr>
              <a:t>712W15204-0172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产品件间距：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53mm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层间距：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400mm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定位方式：多层开槽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97" name="图片 96" descr="12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07988" y="1010603"/>
            <a:ext cx="50400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00210" y="472249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D_4C935800B51D4A52B8399F385337BF7D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02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电瓶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箱过渡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支架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  <a:sym typeface="+mn-ea"/>
              </a:rPr>
              <a:t>2</a:t>
            </a:r>
            <a:endParaRPr lang="zh-CN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电瓶箱过渡支架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52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1680X950X1500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345*280*80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7.5Kg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712W41801-0387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120mm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多层平板分隔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6" name="图片 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6150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512300" y="33413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29</a:t>
            </a:r>
            <a:r>
              <a:rPr lang="zh-CN" altLang="en-US" sz="2800" dirty="0" smtClean="0">
                <a:solidFill>
                  <a:prstClr val="black"/>
                </a:solidFill>
              </a:rPr>
              <a:t>饰板支架器具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43245" y="865505"/>
            <a:ext cx="605409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饰板支架器具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54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400X370X50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1.29Kg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712W15502-0006</a:t>
            </a:r>
            <a:endParaRPr lang="zh-CN" altLang="en-US" sz="120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50mm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400mm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43880" y="4382135"/>
            <a:ext cx="605345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定位方式：悬臂支撑</a:t>
            </a:r>
            <a:r>
              <a:rPr lang="zh-CN"/>
              <a:t>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/>
              <a:t>预装</a:t>
            </a:r>
            <a:r>
              <a:t>-</a:t>
            </a:r>
            <a:r>
              <a:rPr lang="zh-CN"/>
              <a:t>总装</a:t>
            </a: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15620" y="972185"/>
            <a:ext cx="5040000" cy="5040000"/>
          </a:xfrm>
          <a:prstGeom prst="rect">
            <a:avLst/>
          </a:prstGeom>
        </p:spPr>
      </p:pic>
      <p:pic>
        <p:nvPicPr>
          <p:cNvPr id="99" name="图片 98" descr="1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57155" y="86550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10257155" y="2941955"/>
            <a:ext cx="1440000" cy="14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67825" y="484886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30</a:t>
            </a:r>
            <a:r>
              <a:rPr lang="zh-CN" altLang="en-US" sz="2800" dirty="0" smtClean="0">
                <a:solidFill>
                  <a:prstClr val="black"/>
                </a:solidFill>
              </a:rPr>
              <a:t>水箱支架器具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73775" cy="3742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水箱支架器具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112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>
                <a:sym typeface="+mn-ea"/>
              </a:rPr>
              <a:t>150X70X105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1.25Kg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YG9625530101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50mm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220mm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606925"/>
            <a:ext cx="6075680" cy="18465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 altLang="en-US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25" name="图片 124" descr="IMG_20240808_18564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6520" y="865505"/>
            <a:ext cx="1440000" cy="1440000"/>
          </a:xfrm>
          <a:prstGeom prst="rect">
            <a:avLst/>
          </a:prstGeom>
        </p:spPr>
      </p:pic>
      <p:pic>
        <p:nvPicPr>
          <p:cNvPr id="129" name="图片 128" descr="IMG_20240808_190820"/>
          <p:cNvPicPr/>
          <p:nvPr/>
        </p:nvPicPr>
        <p:blipFill>
          <a:blip r:embed="rId4"/>
          <a:stretch>
            <a:fillRect/>
          </a:stretch>
        </p:blipFill>
        <p:spPr>
          <a:xfrm>
            <a:off x="10256700" y="3168195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474980" y="865505"/>
            <a:ext cx="50400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91980" y="52082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31</a:t>
            </a:r>
            <a:r>
              <a:rPr lang="zh-CN" altLang="en-US" sz="2800" dirty="0" smtClean="0">
                <a:solidFill>
                  <a:prstClr val="black"/>
                </a:solidFill>
              </a:rPr>
              <a:t>冷凝器器具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11759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冷凝器器具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40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1680X1100X1500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900X50X540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2.0Kg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YZ160082210064~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60mm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610mm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11886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聚氨酯板</a:t>
            </a:r>
            <a:r>
              <a:rPr lang="en-US" altLang="zh-CN">
                <a:sym typeface="+mn-ea"/>
              </a:rPr>
              <a:t>+</a:t>
            </a:r>
            <a:r>
              <a:rPr lang="zh-CN">
                <a:sym typeface="+mn-ea"/>
              </a:rPr>
              <a:t>硅胶管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定位方式：层板</a:t>
            </a:r>
            <a:r>
              <a:rPr lang="zh-CN"/>
              <a:t>支撑隔离定位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28" name="图片 127" descr="IMG_20240808_185823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10300018" y="865368"/>
            <a:ext cx="1440000" cy="1440000"/>
          </a:xfrm>
          <a:prstGeom prst="rect">
            <a:avLst/>
          </a:prstGeom>
        </p:spPr>
      </p:pic>
      <p:pic>
        <p:nvPicPr>
          <p:cNvPr id="132" name="图片 131" descr="IMG_20240808_190847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9700" y="2305685"/>
            <a:ext cx="1440000" cy="1440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5" y="865505"/>
            <a:ext cx="5093970" cy="5040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486727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32</a:t>
            </a:r>
            <a:r>
              <a:rPr lang="zh-CN" altLang="en-US" sz="2800" dirty="0" smtClean="0">
                <a:solidFill>
                  <a:prstClr val="black"/>
                </a:solidFill>
              </a:rPr>
              <a:t>举升泵、电机器具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092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举升泵、电机</a:t>
            </a:r>
            <a:r>
              <a:rPr lang="zh-CN" dirty="0" smtClean="0"/>
              <a:t>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64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180X130X250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1.5Kg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WG9925820031~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300mm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219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 altLang="en-US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865505"/>
            <a:ext cx="4965700" cy="48323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10273845" y="865505"/>
            <a:ext cx="1440000" cy="1440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3030" y="2941955"/>
            <a:ext cx="1440000" cy="14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2930" y="865505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63100" y="49149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33</a:t>
            </a:r>
            <a:r>
              <a:rPr lang="zh-CN" altLang="en-US" sz="2800" dirty="0" smtClean="0">
                <a:solidFill>
                  <a:prstClr val="black"/>
                </a:solidFill>
              </a:rPr>
              <a:t>踏板支架总成器具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092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</a:t>
            </a:r>
            <a:r>
              <a:rPr lang="zh-CN" altLang="en-US" dirty="0" smtClean="0"/>
              <a:t>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踏板支架总成器具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12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670X600X250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1.5Kg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WG9925820031~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300mm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219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 altLang="en-US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34</a:t>
            </a:r>
            <a:r>
              <a:rPr lang="zh-CN" altLang="en-US" sz="2800" dirty="0" smtClean="0">
                <a:solidFill>
                  <a:prstClr val="black"/>
                </a:solidFill>
              </a:rPr>
              <a:t>转向油罐器具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8203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饰板支架工位器具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64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140X140X250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1.5Kg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752W47301-6062~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40·mm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300mm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8393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</a:t>
            </a:r>
            <a:r>
              <a:rPr lang="zh-CN" altLang="en-US">
                <a:sym typeface="+mn-ea"/>
              </a:rPr>
              <a:t>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45" name="图片 14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6477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0264775" y="294195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2930" y="865505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71660" y="48641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35</a:t>
            </a:r>
            <a:r>
              <a:rPr lang="zh-CN" altLang="en-US" sz="2800" dirty="0" smtClean="0">
                <a:solidFill>
                  <a:prstClr val="black"/>
                </a:solidFill>
              </a:rPr>
              <a:t>离合器助力缸器具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801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离合器助力缸器具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64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140X140X300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2.5Kg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WG9725230041~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300·mm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813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</a:t>
            </a:r>
            <a:r>
              <a:rPr lang="zh-CN" altLang="en-US">
                <a:sym typeface="+mn-ea"/>
              </a:rPr>
              <a:t>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148" name="图片 147"/>
          <p:cNvPicPr/>
          <p:nvPr/>
        </p:nvPicPr>
        <p:blipFill>
          <a:blip r:embed="rId4"/>
          <a:stretch>
            <a:fillRect/>
          </a:stretch>
        </p:blipFill>
        <p:spPr>
          <a:xfrm>
            <a:off x="1026223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" name="图片 148"/>
          <p:cNvPicPr/>
          <p:nvPr/>
        </p:nvPicPr>
        <p:blipFill>
          <a:blip r:embed="rId5"/>
          <a:stretch>
            <a:fillRect/>
          </a:stretch>
        </p:blipFill>
        <p:spPr>
          <a:xfrm>
            <a:off x="10262235" y="294195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2930" y="865505"/>
            <a:ext cx="5040000" cy="50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507746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36</a:t>
            </a:r>
            <a:r>
              <a:rPr lang="zh-CN" altLang="en-US" sz="2800" dirty="0" smtClean="0">
                <a:solidFill>
                  <a:prstClr val="black"/>
                </a:solidFill>
              </a:rPr>
              <a:t>液压锁器具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09600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液压锁器具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80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420X150X110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2.5Kg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AZ16D444000028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300mm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5365" cy="2037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</a:t>
            </a:r>
            <a:r>
              <a:rPr lang="zh-CN" altLang="en-US">
                <a:sym typeface="+mn-ea"/>
              </a:rPr>
              <a:t>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54" name="图片 153"/>
          <p:cNvPicPr/>
          <p:nvPr/>
        </p:nvPicPr>
        <p:blipFill>
          <a:blip r:embed="rId3"/>
          <a:stretch>
            <a:fillRect/>
          </a:stretch>
        </p:blipFill>
        <p:spPr>
          <a:xfrm>
            <a:off x="1027684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6205" y="2941955"/>
            <a:ext cx="1440000" cy="14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5320" y="56978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" y="876300"/>
            <a:ext cx="5271770" cy="52717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489458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37</a:t>
            </a:r>
            <a:r>
              <a:rPr lang="zh-CN" altLang="en-US" sz="2800" dirty="0" smtClean="0">
                <a:solidFill>
                  <a:prstClr val="black"/>
                </a:solidFill>
              </a:rPr>
              <a:t>空滤器支架器具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4012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dirty="0"/>
              <a:t>空滤器支架器具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24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smtClean="0"/>
              <a:t>1680X1100X1500</a:t>
            </a:r>
            <a:endParaRPr lang="en-US" altLang="zh-CN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900X110X500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dirty="0"/>
              <a:t>15</a:t>
            </a:r>
            <a:r>
              <a:rPr lang="en-US" altLang="zh-CN" dirty="0"/>
              <a:t>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AZ972519002024~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90mm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560mm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4139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横梁支撑开槽定位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57" name="图片 156"/>
          <p:cNvPicPr/>
          <p:nvPr/>
        </p:nvPicPr>
        <p:blipFill>
          <a:blip r:embed="rId3"/>
          <a:stretch>
            <a:fillRect/>
          </a:stretch>
        </p:blipFill>
        <p:spPr>
          <a:xfrm>
            <a:off x="10222865" y="230568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图片 158"/>
          <p:cNvPicPr/>
          <p:nvPr/>
        </p:nvPicPr>
        <p:blipFill>
          <a:blip r:embed="rId4"/>
          <a:stretch>
            <a:fillRect/>
          </a:stretch>
        </p:blipFill>
        <p:spPr>
          <a:xfrm>
            <a:off x="1022223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25" y="857250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91015" y="492506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38</a:t>
            </a:r>
            <a:r>
              <a:rPr lang="zh-CN" altLang="en-US" sz="2800" dirty="0" smtClean="0">
                <a:solidFill>
                  <a:prstClr val="black"/>
                </a:solidFill>
              </a:rPr>
              <a:t>软轴总成器具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6488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dirty="0"/>
              <a:t>软</a:t>
            </a:r>
            <a:r>
              <a:rPr lang="zh-CN" dirty="0" smtClean="0"/>
              <a:t>轴</a:t>
            </a:r>
            <a:r>
              <a:rPr lang="zh-CN" altLang="en-US" dirty="0" smtClean="0"/>
              <a:t>总成</a:t>
            </a:r>
            <a:r>
              <a:rPr lang="zh-CN" dirty="0" smtClean="0"/>
              <a:t>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24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D20x3600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5.0Kg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WG9900243502~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200mm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6742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悬臂支撑开槽定位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61" name="图片 160"/>
          <p:cNvPicPr/>
          <p:nvPr/>
        </p:nvPicPr>
        <p:blipFill>
          <a:blip r:embed="rId3"/>
          <a:stretch>
            <a:fillRect/>
          </a:stretch>
        </p:blipFill>
        <p:spPr>
          <a:xfrm>
            <a:off x="10247630" y="864870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47630" y="2941955"/>
            <a:ext cx="1440000" cy="14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85590" y="5697855"/>
            <a:ext cx="300355" cy="437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/>
              <a:t>？</a:t>
            </a:r>
          </a:p>
        </p:txBody>
      </p:sp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498475" y="864870"/>
            <a:ext cx="512445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494538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03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储气筒拉带运输器具</a:t>
            </a:r>
            <a:endParaRPr lang="zh-CN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储气筒拉带运输器具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1460X750X1500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1450*78*1.5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WG9700360005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145mm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悬臂开槽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7" name="图片 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6150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391015" y="35699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39</a:t>
            </a:r>
            <a:r>
              <a:rPr lang="zh-CN" altLang="en-US" sz="2800" dirty="0" smtClean="0">
                <a:solidFill>
                  <a:prstClr val="black"/>
                </a:solidFill>
              </a:rPr>
              <a:t>软轴运输器具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6488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dirty="0"/>
              <a:t>软</a:t>
            </a:r>
            <a:r>
              <a:rPr lang="zh-CN" dirty="0" smtClean="0"/>
              <a:t>轴</a:t>
            </a:r>
            <a:r>
              <a:rPr lang="zh-CN" altLang="en-US" dirty="0" smtClean="0"/>
              <a:t>运输</a:t>
            </a:r>
            <a:r>
              <a:rPr lang="zh-CN" dirty="0" smtClean="0"/>
              <a:t>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72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1680X1100X1500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D20x3600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5.0Kg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WG9900243502~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 err="1"/>
              <a:t>XXmm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 err="1"/>
              <a:t>XXmm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6742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悬臂支撑开槽定位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61" name="图片 160"/>
          <p:cNvPicPr/>
          <p:nvPr/>
        </p:nvPicPr>
        <p:blipFill>
          <a:blip r:embed="rId3"/>
          <a:stretch>
            <a:fillRect/>
          </a:stretch>
        </p:blipFill>
        <p:spPr>
          <a:xfrm>
            <a:off x="10247630" y="864870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47630" y="2941955"/>
            <a:ext cx="1440000" cy="14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85590" y="5697855"/>
            <a:ext cx="300355" cy="437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/>
              <a:t>？</a:t>
            </a: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25" y="864870"/>
            <a:ext cx="5040000" cy="50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51975" y="470217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40</a:t>
            </a:r>
            <a:r>
              <a:rPr lang="zh-CN" altLang="en-US" sz="2800" dirty="0" smtClean="0">
                <a:solidFill>
                  <a:prstClr val="black"/>
                </a:solidFill>
              </a:rPr>
              <a:t>尾灯支架器具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5790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dirty="0"/>
              <a:t>尾灯</a:t>
            </a:r>
            <a:r>
              <a:rPr lang="zh-CN" dirty="0" smtClean="0"/>
              <a:t>支架器具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20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680X140X420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4.6Kg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WG9716943010~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20mm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605mm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5980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横梁支撑开槽酯定位</a:t>
            </a:r>
            <a:r>
              <a:rPr lang="en-US" altLang="zh-CN"/>
              <a:t>/</a:t>
            </a:r>
            <a:r>
              <a:rPr lang="zh-CN" altLang="en-US"/>
              <a:t>吊挂定位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164" name="图片 163"/>
          <p:cNvPicPr/>
          <p:nvPr/>
        </p:nvPicPr>
        <p:blipFill>
          <a:blip r:embed="rId4"/>
          <a:stretch>
            <a:fillRect/>
          </a:stretch>
        </p:blipFill>
        <p:spPr>
          <a:xfrm>
            <a:off x="1024064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0240645" y="2941955"/>
            <a:ext cx="1440000" cy="14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532620" y="474345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41</a:t>
            </a:r>
            <a:r>
              <a:rPr lang="zh-CN" altLang="en-US" sz="2800" dirty="0" smtClean="0">
                <a:solidFill>
                  <a:prstClr val="black"/>
                </a:solidFill>
              </a:rPr>
              <a:t>燃气挂车板器具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57900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燃气挂车板器具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54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410X40X310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4.0Kg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AZ960036000197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25mm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400mm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5980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</a:t>
            </a:r>
            <a:r>
              <a:rPr lang="zh-CN" altLang="en-US">
                <a:sym typeface="+mn-ea"/>
              </a:rPr>
              <a:t>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悬臂支撑开槽定位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170" name="图片 169"/>
          <p:cNvPicPr/>
          <p:nvPr/>
        </p:nvPicPr>
        <p:blipFill>
          <a:blip r:embed="rId4"/>
          <a:stretch>
            <a:fillRect/>
          </a:stretch>
        </p:blipFill>
        <p:spPr>
          <a:xfrm>
            <a:off x="10240328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4803140"/>
            <a:ext cx="1633220" cy="13322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42</a:t>
            </a:r>
            <a:r>
              <a:rPr lang="zh-CN" altLang="en-US" sz="2800" dirty="0" smtClean="0">
                <a:solidFill>
                  <a:prstClr val="black"/>
                </a:solidFill>
              </a:rPr>
              <a:t>前悬摆臂支架器具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5091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前悬摆臂支架器具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120</a:t>
            </a:r>
            <a:r>
              <a:rPr lang="zh-CN" altLang="en-US"/>
              <a:t>件（或</a:t>
            </a:r>
            <a:r>
              <a:rPr lang="en-US" altLang="zh-CN"/>
              <a:t>60</a:t>
            </a:r>
            <a:r>
              <a:rPr lang="zh-CN" altLang="en-US"/>
              <a:t>辆份）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120X160X100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1.8Kg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752W47301-6062~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300mm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5345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73" name="图片 172"/>
          <p:cNvPicPr/>
          <p:nvPr/>
        </p:nvPicPr>
        <p:blipFill>
          <a:blip r:embed="rId3"/>
          <a:stretch>
            <a:fillRect/>
          </a:stretch>
        </p:blipFill>
        <p:spPr>
          <a:xfrm>
            <a:off x="1023366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175" name="图片 174"/>
          <p:cNvPicPr/>
          <p:nvPr/>
        </p:nvPicPr>
        <p:blipFill>
          <a:blip r:embed="rId5"/>
          <a:stretch>
            <a:fillRect/>
          </a:stretch>
        </p:blipFill>
        <p:spPr>
          <a:xfrm>
            <a:off x="10233660" y="294195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582930" y="865505"/>
            <a:ext cx="5040000" cy="50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72295" y="491553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4432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43</a:t>
            </a:r>
            <a:r>
              <a:rPr lang="zh-CN" altLang="en-US" sz="2800" dirty="0" smtClean="0">
                <a:solidFill>
                  <a:prstClr val="black"/>
                </a:solidFill>
              </a:rPr>
              <a:t>左风道支架总成器具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737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器具名称：</a:t>
            </a:r>
            <a:r>
              <a:rPr lang="zh-CN">
                <a:sym typeface="+mn-ea"/>
              </a:rPr>
              <a:t>左风道支架总成器具</a:t>
            </a:r>
            <a:endParaRPr lang="zh-CN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器具容量：</a:t>
            </a:r>
            <a:r>
              <a:rPr lang="en-US">
                <a:sym typeface="+mn-ea"/>
              </a:rPr>
              <a:t>16</a:t>
            </a:r>
            <a:r>
              <a:rPr lang="zh-CN" altLang="en-US">
                <a:sym typeface="+mn-ea"/>
              </a:rPr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器具尺寸：</a:t>
            </a:r>
            <a:r>
              <a:rPr lang="en-US" altLang="zh-CN">
                <a:sym typeface="+mn-ea"/>
              </a:rPr>
              <a:t>1680X750X1500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产品件外形尺寸：</a:t>
            </a:r>
            <a:r>
              <a:rPr lang="en-US">
                <a:sym typeface="+mn-ea"/>
              </a:rPr>
              <a:t>670X130X90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产品件质量：</a:t>
            </a:r>
            <a:r>
              <a:rPr lang="en-US" altLang="zh-CN">
                <a:sym typeface="+mn-ea"/>
              </a:rPr>
              <a:t>0.3Kg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产品件号：</a:t>
            </a:r>
            <a:r>
              <a:rPr lang="en-US">
                <a:sym typeface="+mn-ea"/>
              </a:rPr>
              <a:t>812W62430-5007~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产品件间距：</a:t>
            </a:r>
            <a:r>
              <a:rPr lang="en-US" altLang="zh-CN">
                <a:sym typeface="+mn-ea"/>
              </a:rPr>
              <a:t>-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层间距：</a:t>
            </a:r>
            <a:r>
              <a:rPr lang="en-US" altLang="zh-CN">
                <a:sym typeface="+mn-ea"/>
              </a:rPr>
              <a:t>——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12838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</a:t>
            </a:r>
            <a:r>
              <a:rPr lang="zh-CN" altLang="en-US">
                <a:sym typeface="+mn-ea"/>
              </a:rPr>
              <a:t>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</a:t>
            </a:r>
            <a:r>
              <a:rPr lang="en-US" altLang="zh-CN">
                <a:sym typeface="+mn-ea"/>
              </a:rPr>
              <a:t>PVC</a:t>
            </a:r>
            <a:r>
              <a:rPr lang="zh-CN" altLang="en-US">
                <a:sym typeface="+mn-ea"/>
              </a:rPr>
              <a:t>涂层布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刀刮布分格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5652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/>
          <p:cNvPicPr/>
          <p:nvPr/>
        </p:nvPicPr>
        <p:blipFill>
          <a:blip r:embed="rId5"/>
          <a:stretch>
            <a:fillRect/>
          </a:stretch>
        </p:blipFill>
        <p:spPr>
          <a:xfrm>
            <a:off x="10256520" y="2880360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79120" y="56978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？</a:t>
            </a:r>
          </a:p>
        </p:txBody>
      </p:sp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391015" y="29730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44</a:t>
            </a:r>
            <a:r>
              <a:rPr lang="zh-CN" altLang="en-US" sz="2800" dirty="0" smtClean="0">
                <a:solidFill>
                  <a:prstClr val="black"/>
                </a:solidFill>
              </a:rPr>
              <a:t>左</a:t>
            </a:r>
            <a:r>
              <a:rPr lang="en-US" altLang="zh-CN" sz="2800" dirty="0">
                <a:sym typeface="+mn-ea"/>
              </a:rPr>
              <a:t>/</a:t>
            </a:r>
            <a:r>
              <a:rPr lang="zh-CN" altLang="en-US" sz="2800" dirty="0">
                <a:sym typeface="+mn-ea"/>
              </a:rPr>
              <a:t>右</a:t>
            </a:r>
            <a:r>
              <a:rPr lang="zh-CN" altLang="en-US" sz="2800" dirty="0" smtClean="0">
                <a:solidFill>
                  <a:prstClr val="black"/>
                </a:solidFill>
              </a:rPr>
              <a:t>端盖焊接总成器具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50915" cy="3485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/>
              <a:t>左</a:t>
            </a:r>
            <a:r>
              <a:rPr lang="en-US" altLang="zh-CN"/>
              <a:t>/</a:t>
            </a:r>
            <a:r>
              <a:rPr lang="zh-CN" altLang="en-US"/>
              <a:t>右端盖焊接总成</a:t>
            </a:r>
            <a:r>
              <a:rPr lang="zh-CN"/>
              <a:t>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32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360X320X150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0.8Kg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812W61701-5013~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230mm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51655"/>
            <a:ext cx="6052820" cy="1758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</a:t>
            </a:r>
            <a:r>
              <a:rPr lang="zh-CN" altLang="en-US">
                <a:sym typeface="+mn-ea"/>
              </a:rPr>
              <a:t>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</a:t>
            </a:r>
            <a:r>
              <a:rPr lang="zh-CN" altLang="en-US">
                <a:sym typeface="+mn-ea"/>
              </a:rPr>
              <a:t>：聚氨酯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83" name="图片 182" descr="lQDPKGqvbuzHFOfND8DNC9Cw88n8uPYHH90GnYdlDufOAA_3024_4032"/>
          <p:cNvPicPr/>
          <p:nvPr/>
        </p:nvPicPr>
        <p:blipFill>
          <a:blip r:embed="rId3"/>
          <a:stretch>
            <a:fillRect/>
          </a:stretch>
        </p:blipFill>
        <p:spPr>
          <a:xfrm>
            <a:off x="10233660" y="865505"/>
            <a:ext cx="1440000" cy="1440000"/>
          </a:xfrm>
          <a:prstGeom prst="rect">
            <a:avLst/>
          </a:prstGeom>
        </p:spPr>
      </p:pic>
      <p:pic>
        <p:nvPicPr>
          <p:cNvPr id="182" name="图片 181" descr="lADPJv8gbWglkY_NBFDNAzw_828_1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33660" y="284162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459105" y="865505"/>
            <a:ext cx="50400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641840" y="504698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45</a:t>
            </a:r>
            <a:r>
              <a:rPr lang="zh-CN" altLang="en-US" sz="2800" dirty="0" smtClean="0">
                <a:solidFill>
                  <a:prstClr val="black"/>
                </a:solidFill>
              </a:rPr>
              <a:t>驾驶室线束托架器具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</a:t>
            </a:r>
            <a:r>
              <a:rPr lang="zh-CN" altLang="en-US" dirty="0" smtClean="0"/>
              <a:t>：</a:t>
            </a:r>
            <a:r>
              <a:rPr lang="zh-CN" altLang="en-US" dirty="0">
                <a:solidFill>
                  <a:prstClr val="black"/>
                </a:solidFill>
              </a:rPr>
              <a:t>驾驶室线束托架器具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32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320X270X340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0.5Kg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812W62430-5069~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270mm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en-US" altLang="zh-CN">
                <a:sym typeface="+mn-ea"/>
              </a:rPr>
              <a:t>PVC</a:t>
            </a:r>
            <a:r>
              <a:rPr lang="zh-CN" altLang="en-US">
                <a:sym typeface="+mn-ea"/>
              </a:rPr>
              <a:t>涂层布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定位方式：刀刮布分格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85" name="图片 18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4382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" name="图片 179" descr="lQDPJwpI1cLwo0fNBFDNAzywsD0EflRKGt8GnYPjDmuTAA_828_1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5570" y="2941638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1015" y="490474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46ECU</a:t>
            </a:r>
            <a:r>
              <a:rPr lang="en-US" altLang="zh-CN" sz="2800" dirty="0">
                <a:solidFill>
                  <a:prstClr val="black"/>
                </a:solidFill>
              </a:rPr>
              <a:t>安装箱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47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ECU安装箱</a:t>
            </a:r>
            <a:r>
              <a:rPr lang="zh-CN" dirty="0">
                <a:sym typeface="+mn-ea"/>
              </a:rPr>
              <a:t>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器具容量：</a:t>
            </a:r>
            <a:r>
              <a:rPr lang="en-US" dirty="0">
                <a:sym typeface="+mn-ea"/>
              </a:rPr>
              <a:t>32</a:t>
            </a:r>
            <a:r>
              <a:rPr lang="zh-CN" altLang="en-US" dirty="0">
                <a:sym typeface="+mn-ea"/>
              </a:rPr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器具尺寸：</a:t>
            </a:r>
            <a:r>
              <a:rPr lang="en-US" altLang="zh-CN" dirty="0">
                <a:sym typeface="+mn-ea"/>
              </a:rPr>
              <a:t>1680X750X1500</a:t>
            </a:r>
            <a:endParaRPr lang="en-US" altLang="zh-CN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产品件外形尺寸：</a:t>
            </a:r>
            <a:r>
              <a:rPr lang="en-US" dirty="0">
                <a:sym typeface="+mn-ea"/>
              </a:rPr>
              <a:t>370X300X250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产品件质量：</a:t>
            </a:r>
            <a:r>
              <a:rPr lang="en-US" altLang="zh-CN" dirty="0">
                <a:sym typeface="+mn-ea"/>
              </a:rPr>
              <a:t>0.8Kg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产品件号：</a:t>
            </a:r>
            <a:r>
              <a:rPr lang="en-US" dirty="0">
                <a:sym typeface="+mn-ea"/>
              </a:rPr>
              <a:t>812W62430-5069~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产品件间距：</a:t>
            </a:r>
            <a:r>
              <a:rPr lang="en-US" altLang="zh-CN" dirty="0">
                <a:sym typeface="+mn-ea"/>
              </a:rPr>
              <a:t>——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sym typeface="+mn-ea"/>
              </a:rPr>
              <a:t>层间距：</a:t>
            </a:r>
            <a:r>
              <a:rPr lang="en-US" altLang="zh-CN" dirty="0">
                <a:sym typeface="+mn-ea"/>
              </a:rPr>
              <a:t>——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防护材料：</a:t>
            </a:r>
            <a:r>
              <a:rPr lang="en-US" altLang="zh-CN">
                <a:sym typeface="+mn-ea"/>
              </a:rPr>
              <a:t>PVC</a:t>
            </a:r>
            <a:r>
              <a:rPr lang="zh-CN" altLang="en-US">
                <a:sym typeface="+mn-ea"/>
              </a:rPr>
              <a:t>涂层布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定位方式：刀刮布分格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184" name="图片 183" descr="lQDPKGq2tZ41XcfNAnLNA0KwPxI3OMHONxcGnYXgWTWlAA_834_626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5570" y="86550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4935" y="2941955"/>
            <a:ext cx="1440000" cy="14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19895" y="482409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47</a:t>
            </a:r>
            <a:r>
              <a:rPr lang="zh-CN" altLang="en-US" sz="2800" dirty="0" smtClean="0">
                <a:solidFill>
                  <a:prstClr val="black"/>
                </a:solidFill>
              </a:rPr>
              <a:t>手阀管束总成器具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手阀管束总成</a:t>
            </a:r>
            <a:r>
              <a:rPr lang="zh-CN">
                <a:sym typeface="+mn-ea"/>
              </a:rPr>
              <a:t>器具</a:t>
            </a:r>
            <a:endParaRPr lang="zh-CN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器具容量：</a:t>
            </a:r>
            <a:r>
              <a:rPr lang="en-US">
                <a:sym typeface="+mn-ea"/>
              </a:rPr>
              <a:t>40</a:t>
            </a:r>
            <a:r>
              <a:rPr lang="zh-CN" altLang="en-US">
                <a:sym typeface="+mn-ea"/>
              </a:rPr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器具尺寸：</a:t>
            </a:r>
            <a:r>
              <a:rPr lang="en-US" altLang="zh-CN">
                <a:sym typeface="+mn-ea"/>
              </a:rPr>
              <a:t>1680X750X1500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产品件外形尺寸：</a:t>
            </a:r>
            <a:r>
              <a:rPr lang="en-US">
                <a:sym typeface="+mn-ea"/>
              </a:rPr>
              <a:t>150X100X200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产品件质量：</a:t>
            </a:r>
            <a:r>
              <a:rPr lang="en-US" altLang="zh-CN">
                <a:sym typeface="+mn-ea"/>
              </a:rPr>
              <a:t>0.8Kg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产品件号：</a:t>
            </a:r>
            <a:r>
              <a:rPr lang="en-US">
                <a:sym typeface="+mn-ea"/>
              </a:rPr>
              <a:t>AZ962536010108~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产品件间距：</a:t>
            </a:r>
            <a:r>
              <a:rPr lang="en-US" altLang="zh-CN">
                <a:sym typeface="+mn-ea"/>
              </a:rPr>
              <a:t>——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层间距：</a:t>
            </a:r>
            <a:r>
              <a:rPr lang="en-US" altLang="zh-CN">
                <a:sym typeface="+mn-ea"/>
              </a:rPr>
              <a:t> ——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防护材料：</a:t>
            </a:r>
            <a:r>
              <a:rPr lang="en-US" altLang="zh-CN">
                <a:sym typeface="+mn-ea"/>
              </a:rPr>
              <a:t>PVC</a:t>
            </a:r>
            <a:r>
              <a:rPr lang="zh-CN" altLang="en-US">
                <a:sym typeface="+mn-ea"/>
              </a:rPr>
              <a:t>涂层布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定位方式：刀刮布分格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192" name="图片 191"/>
          <p:cNvPicPr/>
          <p:nvPr/>
        </p:nvPicPr>
        <p:blipFill>
          <a:blip r:embed="rId3"/>
          <a:stretch>
            <a:fillRect/>
          </a:stretch>
        </p:blipFill>
        <p:spPr>
          <a:xfrm>
            <a:off x="1027493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0" name="图片 189" descr="lQDPKdp-gr28v8fNBFDNAzywvSBNSOBMaKYGnYPdULqrAA_828_1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5570" y="2941955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482409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48</a:t>
            </a:r>
            <a:r>
              <a:rPr lang="zh-CN" altLang="en-US" sz="2800" dirty="0" smtClean="0">
                <a:solidFill>
                  <a:prstClr val="black"/>
                </a:solidFill>
              </a:rPr>
              <a:t>进气道波纹管总成器具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49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进气道波纹管总成</a:t>
            </a:r>
            <a:r>
              <a:rPr lang="zh-CN"/>
              <a:t>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15/30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1460X950X1500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220X450X</a:t>
            </a:r>
            <a:r>
              <a:rPr lang="en-US">
                <a:solidFill>
                  <a:schemeClr val="tx1"/>
                </a:solidFill>
              </a:rPr>
              <a:t>400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0.8Kg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AZ972519001010~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230mm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en-US" altLang="zh-CN"/>
              <a:t>PVC</a:t>
            </a:r>
            <a:r>
              <a:rPr lang="zh-CN" altLang="en-US"/>
              <a:t>涂层布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定位方式：刀刮布格定位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200" name="图片 199" descr="lQDPJwUYED6CaefNBFDNAzywCpj2oeG_ackGnJ39Ws6rAA_828_1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63823" y="865188"/>
            <a:ext cx="1440000" cy="1440000"/>
          </a:xfrm>
          <a:prstGeom prst="rect">
            <a:avLst/>
          </a:prstGeom>
        </p:spPr>
      </p:pic>
      <p:pic>
        <p:nvPicPr>
          <p:cNvPr id="196" name="图片 195" descr="lQDPJwWH7mNfeTfNBFDNAzywCoEMNsxoQC8GnJqEJscbAA_828_1104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5570" y="2941955"/>
            <a:ext cx="1440000" cy="14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494538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4"/>
            <a:ext cx="4588238" cy="462724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04</a:t>
            </a:r>
            <a:r>
              <a:rPr lang="zh-CN" altLang="en-US" sz="2800" dirty="0">
                <a:solidFill>
                  <a:prstClr val="black"/>
                </a:solidFill>
                <a:sym typeface="+mn-ea"/>
              </a:rPr>
              <a:t>油箱拉带运输器具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prstClr val="black"/>
                </a:solidFill>
                <a:sym typeface="+mn-ea"/>
              </a:rPr>
              <a:t>油箱拉带运输器具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1680X750X1500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970*30*1.5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YZ962555000138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40mm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，槽宽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145mm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悬臂开槽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7" name="图片 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61500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613900" y="34290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49</a:t>
            </a:r>
            <a:r>
              <a:rPr lang="zh-CN" altLang="en-US" sz="2800" dirty="0" smtClean="0">
                <a:solidFill>
                  <a:prstClr val="black"/>
                </a:solidFill>
              </a:rPr>
              <a:t>保险杠格栅器具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50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器具名称：不保险杠格栅器具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12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1300X260X</a:t>
            </a:r>
            <a:r>
              <a:rPr lang="en-US" dirty="0">
                <a:solidFill>
                  <a:schemeClr val="tx1"/>
                </a:solidFill>
              </a:rPr>
              <a:t>30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2.5Kg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712W41610-1309~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100mm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防护材料：聚氨酯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定位方式：悬臂</a:t>
            </a:r>
            <a:r>
              <a:rPr lang="zh-CN"/>
              <a:t>支撑开槽定位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232" name="图片 231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5570" y="865505"/>
            <a:ext cx="1440000" cy="1440000"/>
          </a:xfrm>
          <a:prstGeom prst="rect">
            <a:avLst/>
          </a:prstGeom>
        </p:spPr>
      </p:pic>
      <p:pic>
        <p:nvPicPr>
          <p:cNvPr id="235" name="图片 234"/>
          <p:cNvPicPr/>
          <p:nvPr/>
        </p:nvPicPr>
        <p:blipFill>
          <a:blip r:embed="rId5"/>
          <a:stretch>
            <a:fillRect/>
          </a:stretch>
        </p:blipFill>
        <p:spPr>
          <a:xfrm flipV="1">
            <a:off x="10274935" y="2941955"/>
            <a:ext cx="1440000" cy="14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340" y="5201920"/>
            <a:ext cx="2646680" cy="9334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501840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50</a:t>
            </a:r>
            <a:r>
              <a:rPr lang="zh-CN" altLang="en-US" sz="2800" dirty="0" smtClean="0">
                <a:solidFill>
                  <a:prstClr val="black"/>
                </a:solidFill>
              </a:rPr>
              <a:t>保险杠</a:t>
            </a:r>
            <a:r>
              <a:rPr lang="zh-CN" altLang="en-US" sz="2800" dirty="0">
                <a:solidFill>
                  <a:prstClr val="black"/>
                </a:solidFill>
              </a:rPr>
              <a:t>上装饰条器具</a:t>
            </a:r>
            <a:endParaRPr lang="zh-CN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器具名称：保险杠上装饰条器具</a:t>
            </a:r>
            <a:endParaRPr lang="zh-CN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60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1500X50X</a:t>
            </a:r>
            <a:r>
              <a:rPr lang="en-US">
                <a:solidFill>
                  <a:schemeClr val="tx1"/>
                </a:solidFill>
              </a:rPr>
              <a:t>60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1.0Kg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812W41610-0533~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150mm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418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防护材料：聚氨酯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 altLang="en-US">
                <a:sym typeface="+mn-ea"/>
              </a:rPr>
              <a:t>悬臂</a:t>
            </a:r>
            <a:r>
              <a:rPr lang="zh-CN">
                <a:sym typeface="+mn-ea"/>
              </a:rPr>
              <a:t>支撑开槽定位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233" name="图片 232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4935" y="865505"/>
            <a:ext cx="1440000" cy="1440000"/>
          </a:xfrm>
          <a:prstGeom prst="rect">
            <a:avLst/>
          </a:prstGeom>
        </p:spPr>
      </p:pic>
      <p:pic>
        <p:nvPicPr>
          <p:cNvPr id="236" name="图片 235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4935" y="2941955"/>
            <a:ext cx="1440000" cy="14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90050" y="475361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51</a:t>
            </a:r>
            <a:r>
              <a:rPr lang="zh-CN" altLang="en-US" sz="2800" dirty="0" smtClean="0">
                <a:solidFill>
                  <a:prstClr val="black"/>
                </a:solidFill>
              </a:rPr>
              <a:t>烟灰盒总成器具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烟灰盒总成</a:t>
            </a:r>
            <a:r>
              <a:rPr lang="zh-CN" dirty="0"/>
              <a:t>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64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1460X950X1500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220X450X</a:t>
            </a:r>
            <a:r>
              <a:rPr lang="en-US" dirty="0">
                <a:solidFill>
                  <a:schemeClr val="tx1"/>
                </a:solidFill>
              </a:rPr>
              <a:t>400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0.8Kg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812W61700-8352~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230mm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en-US" altLang="zh-CN"/>
              <a:t>PVC</a:t>
            </a:r>
            <a:r>
              <a:rPr lang="zh-CN" altLang="en-US"/>
              <a:t>涂层布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刀刮布分格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214" name="图片 213" descr="lQDPJwa6bl9X7afNAnLNA0KwYuRJIptSeIoGnKjJxLxQAA_834_626"/>
          <p:cNvPicPr/>
          <p:nvPr/>
        </p:nvPicPr>
        <p:blipFill>
          <a:blip r:embed="rId3"/>
          <a:stretch>
            <a:fillRect/>
          </a:stretch>
        </p:blipFill>
        <p:spPr>
          <a:xfrm>
            <a:off x="10275570" y="86550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4935" y="2305685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5" y="865505"/>
            <a:ext cx="50400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39250" y="49657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52</a:t>
            </a:r>
            <a:r>
              <a:rPr lang="zh-CN" altLang="en-US" sz="2800" dirty="0" smtClean="0">
                <a:solidFill>
                  <a:prstClr val="black"/>
                </a:solidFill>
              </a:rPr>
              <a:t>换挡</a:t>
            </a:r>
            <a:r>
              <a:rPr lang="zh-CN" altLang="en-US" sz="2800" dirty="0">
                <a:solidFill>
                  <a:prstClr val="black"/>
                </a:solidFill>
              </a:rPr>
              <a:t>罩总成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换挡罩总成器具</a:t>
            </a:r>
            <a:endParaRPr lang="zh-CN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12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1460X750X1500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315X700X</a:t>
            </a:r>
            <a:r>
              <a:rPr lang="en-US" dirty="0">
                <a:solidFill>
                  <a:schemeClr val="tx1"/>
                </a:solidFill>
              </a:rPr>
              <a:t>280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0.5Kg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812W61701-6287~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360mm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框架及骨架：不锈钢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防护材料：聚氨酯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218" name="图片 217" descr="lQDPJwfHpEiS-8fNBFDNAzywqfnzg2EYz98GnKo_ZYVoAA_828_1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4935" y="865505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4935" y="2941955"/>
            <a:ext cx="1440000" cy="14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91015" y="5018405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53</a:t>
            </a:r>
            <a:r>
              <a:rPr lang="zh-CN" altLang="en-US" sz="2800" dirty="0" smtClean="0">
                <a:solidFill>
                  <a:prstClr val="black"/>
                </a:solidFill>
              </a:rPr>
              <a:t>活动踏板器具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54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</a:t>
            </a:r>
            <a:r>
              <a:rPr lang="zh-CN" altLang="en-US" dirty="0" smtClean="0"/>
              <a:t>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活动踏板</a:t>
            </a:r>
            <a:r>
              <a:rPr lang="zh-CN" dirty="0"/>
              <a:t>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36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380X290X</a:t>
            </a:r>
            <a:r>
              <a:rPr lang="en-US" dirty="0">
                <a:solidFill>
                  <a:schemeClr val="tx1"/>
                </a:solidFill>
              </a:rPr>
              <a:t>230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4.5Kg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AZ16D424000027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290mm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框架及骨架：不锈钢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防护材料：聚氨酯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定位方式：悬臂开槽定位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sym typeface="+mn-ea"/>
              </a:rPr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180840" y="4695190"/>
            <a:ext cx="1440000" cy="14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4935" y="865505"/>
            <a:ext cx="1440000" cy="14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30055" y="494538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54</a:t>
            </a:r>
            <a:r>
              <a:rPr lang="zh-CN" altLang="en-US" sz="2800" dirty="0" smtClean="0">
                <a:solidFill>
                  <a:prstClr val="black"/>
                </a:solidFill>
              </a:rPr>
              <a:t>防滑板器具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器具名称</a:t>
            </a:r>
            <a:r>
              <a:rPr lang="zh-CN" altLang="en-US" dirty="0" smtClean="0"/>
              <a:t>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防滑板</a:t>
            </a:r>
            <a:r>
              <a:rPr lang="zh-CN" dirty="0"/>
              <a:t>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器具容量：</a:t>
            </a:r>
            <a:r>
              <a:rPr lang="en-US" dirty="0"/>
              <a:t>120</a:t>
            </a:r>
            <a:r>
              <a:rPr lang="zh-CN" altLang="en-US" dirty="0"/>
              <a:t>件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器具尺寸：</a:t>
            </a:r>
            <a:r>
              <a:rPr lang="en-US" altLang="zh-CN" dirty="0"/>
              <a:t>1460X950X1500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产品件外形尺寸：</a:t>
            </a:r>
            <a:r>
              <a:rPr lang="en-US" dirty="0"/>
              <a:t>220X450X</a:t>
            </a:r>
            <a:r>
              <a:rPr lang="en-US" dirty="0">
                <a:solidFill>
                  <a:schemeClr val="tx1"/>
                </a:solidFill>
              </a:rPr>
              <a:t>400</a:t>
            </a:r>
            <a:endParaRPr 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产品件质量：</a:t>
            </a:r>
            <a:r>
              <a:rPr lang="en-US" altLang="zh-CN" dirty="0"/>
              <a:t>1.5Kg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产品件号：</a:t>
            </a:r>
            <a:r>
              <a:rPr lang="en-US" sz="1800" dirty="0"/>
              <a:t>712W61510-0273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产品件间距：</a:t>
            </a:r>
            <a:r>
              <a:rPr lang="en-US" altLang="zh-CN" dirty="0"/>
              <a:t>40mm</a:t>
            </a:r>
            <a:endParaRPr lang="zh-CN" altLang="en-US" dirty="0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/>
              <a:t>层间距：</a:t>
            </a:r>
            <a:r>
              <a:rPr lang="en-US" altLang="zh-CN" dirty="0"/>
              <a:t> 230mm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防护材料：聚氨酯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定位方式：横梁开槽定位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224" name="图片 223" descr="lQDPKG487by3FMfNBFDNAzywSUhRmaV5WEQGnKvFaEH6AA_828_110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75570" y="865505"/>
            <a:ext cx="1440000" cy="1440000"/>
          </a:xfrm>
          <a:prstGeom prst="rect">
            <a:avLst/>
          </a:prstGeom>
        </p:spPr>
      </p:pic>
      <p:pic>
        <p:nvPicPr>
          <p:cNvPr id="225" name="图片 224" descr="lQDPJyC0qBqEZcfNBFDNAzywwyyi_sZ5jYEGnKvGvt3MAA_828_1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4935" y="2941955"/>
            <a:ext cx="1440000" cy="14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581025" y="865505"/>
            <a:ext cx="5040000" cy="50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229090" y="526923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55</a:t>
            </a:r>
            <a:r>
              <a:rPr lang="zh-CN" altLang="en-US" sz="2800" dirty="0" smtClean="0">
                <a:solidFill>
                  <a:prstClr val="black"/>
                </a:solidFill>
              </a:rPr>
              <a:t>后</a:t>
            </a:r>
            <a:r>
              <a:rPr lang="zh-CN" altLang="en-US" sz="2800" dirty="0">
                <a:solidFill>
                  <a:prstClr val="black"/>
                </a:solidFill>
              </a:rPr>
              <a:t>导流罩小</a:t>
            </a:r>
            <a:r>
              <a:rPr lang="zh-CN" altLang="en-US" sz="2800" dirty="0" smtClean="0">
                <a:solidFill>
                  <a:prstClr val="black"/>
                </a:solidFill>
              </a:rPr>
              <a:t>支架器具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器具名称：支架总成器具</a:t>
            </a:r>
            <a:endParaRPr lang="zh-CN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56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300X150X</a:t>
            </a:r>
            <a:r>
              <a:rPr lang="en-US">
                <a:solidFill>
                  <a:schemeClr val="tx1"/>
                </a:solidFill>
              </a:rPr>
              <a:t>100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~1.5Kg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811W62910-0224~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230mm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防护材料：聚氨酯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>
                <a:sym typeface="+mn-ea"/>
              </a:rPr>
              <a:t>多层平板分格定位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227" name="图片 226" descr="lQDPKIGyOxl_6yfNBFDNAzywdeYbg_Zd_ekGnK5jppACAA_828_110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75570" y="865505"/>
            <a:ext cx="1440000" cy="14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229" name="图片 228" descr="lQDPJxOWzVCpNGfNAnLNA0Kw16rdl4k0OzkGnK363t6hAA_834_626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4935" y="2941955"/>
            <a:ext cx="1440000" cy="14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582930" y="865505"/>
            <a:ext cx="50400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99575" y="487426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56</a:t>
            </a:r>
            <a:r>
              <a:rPr lang="zh-CN" altLang="en-US" sz="2800" dirty="0" smtClean="0">
                <a:solidFill>
                  <a:prstClr val="black"/>
                </a:solidFill>
              </a:rPr>
              <a:t>挡泥板内衬器具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57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5172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器具名称：挡泥板内衬器具</a:t>
            </a:r>
            <a:endParaRPr lang="zh-CN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60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1680X1100X1500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550X1050X</a:t>
            </a:r>
            <a:r>
              <a:rPr lang="en-US">
                <a:solidFill>
                  <a:schemeClr val="tx1"/>
                </a:solidFill>
              </a:rPr>
              <a:t>20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2.0Kg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711W61230-0316~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10mm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500mm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防护材料：聚氨酯</a:t>
            </a:r>
            <a:endParaRPr lang="en-US" altLang="zh-CN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</a:t>
            </a:r>
            <a:r>
              <a:rPr lang="zh-CN"/>
              <a:t>托盘支撑定位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74935" y="865505"/>
            <a:ext cx="1440000" cy="14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466471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113665"/>
            <a:ext cx="9044940" cy="60833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49</a:t>
            </a:r>
            <a:r>
              <a:rPr lang="zh-CN" altLang="en-US" sz="2800" dirty="0" smtClean="0">
                <a:solidFill>
                  <a:prstClr val="black"/>
                </a:solidFill>
              </a:rPr>
              <a:t>保险杠防滑板/保险杠下格栅器具</a:t>
            </a:r>
            <a:r>
              <a:rPr lang="zh-CN" altLang="en-US" sz="2800" dirty="0" smtClean="0">
                <a:solidFill>
                  <a:srgbClr val="FF0000"/>
                </a:solidFill>
              </a:rPr>
              <a:t>（不做）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58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092825" cy="3736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器具名称：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保险杠防滑板/</a:t>
            </a:r>
          </a:p>
          <a:p>
            <a:pPr indent="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None/>
            </a:pPr>
            <a:r>
              <a:rPr lang="en-US" altLang="zh-CN" dirty="0" smtClean="0">
                <a:solidFill>
                  <a:prstClr val="black"/>
                </a:solidFill>
                <a:sym typeface="+mn-ea"/>
              </a:rPr>
              <a:t>                       </a:t>
            </a:r>
            <a:r>
              <a:rPr lang="zh-CN" altLang="en-US" dirty="0" smtClean="0">
                <a:solidFill>
                  <a:prstClr val="black"/>
                </a:solidFill>
                <a:sym typeface="+mn-ea"/>
              </a:rPr>
              <a:t>保险杠下格栅</a:t>
            </a:r>
            <a:r>
              <a:rPr lang="zh-CN"/>
              <a:t>器具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器具容量：</a:t>
            </a:r>
            <a:r>
              <a:rPr lang="en-US"/>
              <a:t>18</a:t>
            </a:r>
            <a:r>
              <a:rPr lang="zh-CN" altLang="en-US"/>
              <a:t>件</a:t>
            </a:r>
            <a:endParaRPr lang="en-US"/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器具尺寸：</a:t>
            </a:r>
            <a:r>
              <a:rPr lang="en-US" altLang="zh-CN"/>
              <a:t>1680X950X1500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/>
              <a:t>产品件外形尺寸：</a:t>
            </a:r>
            <a:r>
              <a:rPr lang="en-US"/>
              <a:t>110X220X30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产品件质量：</a:t>
            </a:r>
            <a:r>
              <a:rPr lang="en-US" altLang="zh-CN"/>
              <a:t>2.0Kg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产品件号：</a:t>
            </a:r>
            <a:r>
              <a:rPr lang="en-US" sz="1800"/>
              <a:t>AZ16D424000005~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产品件间距：</a:t>
            </a:r>
            <a:r>
              <a:rPr lang="en-US" altLang="zh-CN"/>
              <a:t>40mm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/>
              <a:t>层间距：</a:t>
            </a:r>
            <a:r>
              <a:rPr lang="en-US" altLang="zh-CN"/>
              <a:t> 100mm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21020" y="4603115"/>
            <a:ext cx="6094095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框架及骨架：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防护材料：</a:t>
            </a:r>
            <a:r>
              <a:rPr lang="zh-CN">
                <a:sym typeface="+mn-ea"/>
              </a:rPr>
              <a:t>聚氨酯</a:t>
            </a:r>
            <a:endParaRPr lang="zh-CN" altLang="en-US"/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定位方式：悬臂支撑开槽定位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/>
              <a:t>流转形式：</a:t>
            </a:r>
            <a:r>
              <a:rPr lang="zh-CN">
                <a:sym typeface="+mn-ea"/>
              </a:rPr>
              <a:t>预装</a:t>
            </a:r>
            <a:r>
              <a:rPr>
                <a:sym typeface="+mn-ea"/>
              </a:rPr>
              <a:t>-</a:t>
            </a:r>
            <a:r>
              <a:rPr lang="zh-CN">
                <a:sym typeface="+mn-ea"/>
              </a:rPr>
              <a:t>总装</a:t>
            </a:r>
            <a:endParaRPr lang="zh-CN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79120" y="865505"/>
            <a:ext cx="5040000" cy="5040000"/>
          </a:xfrm>
          <a:prstGeom prst="rect">
            <a:avLst/>
          </a:prstGeom>
        </p:spPr>
      </p:pic>
      <p:pic>
        <p:nvPicPr>
          <p:cNvPr id="206" name="图片 205" descr="lQDPJxak95K0v2fNAnLNA0Kwcb0kanSzQYAGnJ8Lj6BJAA_834_626"/>
          <p:cNvPicPr/>
          <p:nvPr/>
        </p:nvPicPr>
        <p:blipFill>
          <a:blip r:embed="rId4"/>
          <a:stretch>
            <a:fillRect/>
          </a:stretch>
        </p:blipFill>
        <p:spPr>
          <a:xfrm>
            <a:off x="10274935" y="865505"/>
            <a:ext cx="144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10274935" y="3162935"/>
            <a:ext cx="1440000" cy="14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260" y="5289550"/>
            <a:ext cx="2145665" cy="1066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91015" y="52959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ChangeArrowheads="1"/>
          </p:cNvSpPr>
          <p:nvPr/>
        </p:nvSpPr>
        <p:spPr bwMode="auto">
          <a:xfrm>
            <a:off x="0" y="2430315"/>
            <a:ext cx="12192000" cy="10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1890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marL="1151890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51890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151890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1151890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1727835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304415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2880360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456305" indent="-1151890" algn="ctr" rtl="0" eaLnBrk="0" fontAlgn="base" hangingPunct="0">
              <a:spcBef>
                <a:spcPct val="0"/>
              </a:spcBef>
              <a:spcAft>
                <a:spcPct val="0"/>
              </a:spcAft>
              <a:defRPr sz="5545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THANKS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05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立式排气支撑杆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521960" y="774700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立式排气支撑杆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1680X750X1500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1304*153*122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9.6Kg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YZ972554000494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95mm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悬臂开槽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025" y="865505"/>
            <a:ext cx="1641475" cy="1605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641840" y="354965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06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立式排气支撑杆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r>
              <a:rPr lang="en-US" altLang="zh-CN" sz="2800" dirty="0" smtClean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2925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立式排气支撑杆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1680X750X1500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570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*213*55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9.6Kg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712W15502-0271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240mm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EVA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悬臂开槽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10361930" y="865505"/>
            <a:ext cx="1639570" cy="1634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641840" y="317500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07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四开门踏步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四开门踏步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1800X1500X1000</a:t>
            </a: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750*660*720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YZ16D524000203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平板分隔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6" name="图片 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561500" y="865505"/>
            <a:ext cx="1440000" cy="14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41840" y="334137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D_EBF1176AB4FC46828FB6BF223D5A79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305" y="1011555"/>
            <a:ext cx="504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21665" y="240665"/>
            <a:ext cx="6092825" cy="365125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08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方向机支架</a:t>
            </a:r>
            <a:r>
              <a:rPr lang="zh-CN" altLang="en-US" sz="2800" dirty="0" smtClean="0">
                <a:solidFill>
                  <a:prstClr val="black"/>
                </a:solidFill>
              </a:rPr>
              <a:t>器具（</a:t>
            </a:r>
            <a:r>
              <a:rPr lang="zh-CN" altLang="en-US" sz="2800" dirty="0" smtClean="0">
                <a:solidFill>
                  <a:srgbClr val="FF0000"/>
                </a:solidFill>
              </a:rPr>
              <a:t>改方案</a:t>
            </a:r>
            <a:r>
              <a:rPr lang="zh-CN" altLang="en-US" sz="2800" dirty="0" smtClean="0">
                <a:solidFill>
                  <a:prstClr val="black"/>
                </a:solidFill>
              </a:rPr>
              <a:t>）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375BD-B39C-438A-BD6F-5C147BF6E689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21020" y="865505"/>
            <a:ext cx="6378575" cy="3516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器具名称：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方向机支架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器具容量：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器具尺寸：</a:t>
            </a:r>
            <a:r>
              <a:rPr lang="en-US" altLang="zh-CN" dirty="0">
                <a:sym typeface="+mn-ea"/>
              </a:rPr>
              <a:t>1680X950X1500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E20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产品件外形尺寸：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360*240*170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产品件质量：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13.4Kg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产品件号：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810W46110-0168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产品件间距：</a:t>
            </a:r>
          </a:p>
          <a:p>
            <a:pPr marL="285750" indent="-285750" fontAlgn="auto">
              <a:lnSpc>
                <a:spcPct val="150000"/>
              </a:lnSpc>
              <a:buClr>
                <a:srgbClr val="D52A24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层间距：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393mm</a:t>
            </a: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21020" y="4382135"/>
            <a:ext cx="638048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框架及骨架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不锈钢</a:t>
            </a:r>
            <a:endParaRPr lang="zh-CN" altLang="en-US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防护材料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聚氨酯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定位方式：多层平板分格</a:t>
            </a:r>
          </a:p>
          <a:p>
            <a:pPr marL="285750" indent="-285750" fontAlgn="auto">
              <a:lnSpc>
                <a:spcPct val="150000"/>
              </a:lnSpc>
              <a:buClr>
                <a:srgbClr val="FF0000"/>
              </a:buClr>
              <a:buFont typeface="Wingdings" panose="05000000000000000000" charset="0"/>
              <a:buChar char="p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流转形式：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物流</a:t>
            </a:r>
            <a:r>
              <a: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分装线</a:t>
            </a: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9595" y="865505"/>
            <a:ext cx="144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572625" y="3159760"/>
            <a:ext cx="1711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数量：</a:t>
            </a:r>
            <a:r>
              <a:rPr lang="en-US" altLang="zh-CN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8ad00a2-3781-4c14-b185-6a392300d7cc"/>
  <p:tag name="RESOURCE_RECORD_KEY" val="{&quot;71&quot;:[76235679941]}"/>
  <p:tag name="COMMONDATA" val="eyJoZGlkIjoiYTlhZWZlYzgyM2M5YzJlZWE0MjZjZWVkMjJhNjdmYTQifQ==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73D41"/>
      </a:dk2>
      <a:lt2>
        <a:srgbClr val="F2FDFD"/>
      </a:lt2>
      <a:accent1>
        <a:srgbClr val="47BEC6"/>
      </a:accent1>
      <a:accent2>
        <a:srgbClr val="96EBE6"/>
      </a:accent2>
      <a:accent3>
        <a:srgbClr val="BEE3F1"/>
      </a:accent3>
      <a:accent4>
        <a:srgbClr val="78C69D"/>
      </a:accent4>
      <a:accent5>
        <a:srgbClr val="ACD08E"/>
      </a:accent5>
      <a:accent6>
        <a:srgbClr val="BCE5D8"/>
      </a:accent6>
      <a:hlink>
        <a:srgbClr val="5FCBFB"/>
      </a:hlink>
      <a:folHlink>
        <a:srgbClr val="B759BC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4346</Words>
  <Application>Microsoft Office PowerPoint</Application>
  <PresentationFormat>宽屏</PresentationFormat>
  <Paragraphs>920</Paragraphs>
  <Slides>59</Slides>
  <Notes>58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7" baseType="lpstr">
      <vt:lpstr>等线</vt:lpstr>
      <vt:lpstr>等线 Light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01阀体器具</vt:lpstr>
      <vt:lpstr>02电瓶箱过渡支架器具2</vt:lpstr>
      <vt:lpstr>03储气筒拉带运输器具</vt:lpstr>
      <vt:lpstr>04油箱拉带运输器具</vt:lpstr>
      <vt:lpstr>05立式排气支撑杆器具1</vt:lpstr>
      <vt:lpstr>06立式排气支撑杆器具2</vt:lpstr>
      <vt:lpstr>07四开门踏步器具</vt:lpstr>
      <vt:lpstr>08方向机支架器具（改方案）</vt:lpstr>
      <vt:lpstr>09转向摇臂器具</vt:lpstr>
      <vt:lpstr>10电瓶箱线束支架器具</vt:lpstr>
      <vt:lpstr>11阀支架器具</vt:lpstr>
      <vt:lpstr>12燃油粗滤器支架器具</vt:lpstr>
      <vt:lpstr>13干燥器支架器具</vt:lpstr>
      <vt:lpstr>14油箱过渡支架器具</vt:lpstr>
      <vt:lpstr>15消声器支架器具1（1.2.4.5）</vt:lpstr>
      <vt:lpstr>16消声器支架器具2（3）</vt:lpstr>
      <vt:lpstr>17消声器支架器具3（6）</vt:lpstr>
      <vt:lpstr>18消声器支架器具4（7装饰罩）</vt:lpstr>
      <vt:lpstr>19消声器支架器具5（8）</vt:lpstr>
      <vt:lpstr>20尿素箱过渡支架器具</vt:lpstr>
      <vt:lpstr>21铸铝尿素箱支架器具</vt:lpstr>
      <vt:lpstr>22L形排气管器具</vt:lpstr>
      <vt:lpstr>23尿素箱液位传感器器具</vt:lpstr>
      <vt:lpstr>24尿素箱器具1</vt:lpstr>
      <vt:lpstr>25尿素箱器具2</vt:lpstr>
      <vt:lpstr>26尿素箱支架器具</vt:lpstr>
      <vt:lpstr>27翼子板支架器具3</vt:lpstr>
      <vt:lpstr>28排气尾管器具</vt:lpstr>
      <vt:lpstr>29饰板支架器具</vt:lpstr>
      <vt:lpstr>30水箱支架器具</vt:lpstr>
      <vt:lpstr>31冷凝器器具</vt:lpstr>
      <vt:lpstr>32举升泵、电机器具</vt:lpstr>
      <vt:lpstr>33踏板支架总成器具</vt:lpstr>
      <vt:lpstr>34转向油罐器具</vt:lpstr>
      <vt:lpstr>35离合器助力缸器具</vt:lpstr>
      <vt:lpstr>36液压锁器具</vt:lpstr>
      <vt:lpstr>37空滤器支架器具</vt:lpstr>
      <vt:lpstr>38软轴总成器具</vt:lpstr>
      <vt:lpstr>39软轴运输器具</vt:lpstr>
      <vt:lpstr>40尾灯支架器具</vt:lpstr>
      <vt:lpstr>41燃气挂车板器具</vt:lpstr>
      <vt:lpstr>42前悬摆臂支架器具</vt:lpstr>
      <vt:lpstr>43左风道支架总成器具</vt:lpstr>
      <vt:lpstr>44左/右端盖焊接总成器具</vt:lpstr>
      <vt:lpstr>45驾驶室线束托架器具</vt:lpstr>
      <vt:lpstr>46ECU安装箱器具</vt:lpstr>
      <vt:lpstr>47手阀管束总成器具</vt:lpstr>
      <vt:lpstr>48进气道波纹管总成器具</vt:lpstr>
      <vt:lpstr>49保险杠格栅器具</vt:lpstr>
      <vt:lpstr>50保险杠上装饰条器具</vt:lpstr>
      <vt:lpstr>51烟灰盒总成器具</vt:lpstr>
      <vt:lpstr>52换挡罩总成器具</vt:lpstr>
      <vt:lpstr>53活动踏板器具</vt:lpstr>
      <vt:lpstr>54防滑板器具</vt:lpstr>
      <vt:lpstr>55后导流罩小支架器具</vt:lpstr>
      <vt:lpstr>56挡泥板内衬器具</vt:lpstr>
      <vt:lpstr>49保险杠防滑板/保险杠下格栅器具（不做）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合昊</dc:creator>
  <cp:lastModifiedBy>崔振达</cp:lastModifiedBy>
  <cp:revision>538</cp:revision>
  <dcterms:created xsi:type="dcterms:W3CDTF">2022-12-13T09:21:00Z</dcterms:created>
  <dcterms:modified xsi:type="dcterms:W3CDTF">2025-03-06T07:39:15Z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7C28F80750A64960B6A05726A4BAE020_12</vt:lpwstr>
  </property>
  <property fmtid="{D5CDD505-2E9C-101B-9397-08002B2CF9AE}" pid="3" name="KSOProductBuildVer">
    <vt:lpwstr>2052-12.1.0.19770</vt:lpwstr>
  </property>
</Properties>
</file>